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92" r:id="rId3"/>
    <p:sldId id="309" r:id="rId4"/>
    <p:sldId id="267" r:id="rId5"/>
    <p:sldId id="287" r:id="rId6"/>
    <p:sldId id="301" r:id="rId7"/>
    <p:sldId id="302" r:id="rId8"/>
    <p:sldId id="291" r:id="rId9"/>
    <p:sldId id="294" r:id="rId10"/>
    <p:sldId id="293" r:id="rId11"/>
    <p:sldId id="269" r:id="rId12"/>
    <p:sldId id="276" r:id="rId13"/>
    <p:sldId id="296" r:id="rId14"/>
    <p:sldId id="298" r:id="rId15"/>
    <p:sldId id="299" r:id="rId16"/>
    <p:sldId id="300" r:id="rId17"/>
    <p:sldId id="310" r:id="rId18"/>
    <p:sldId id="306" r:id="rId19"/>
    <p:sldId id="307" r:id="rId20"/>
    <p:sldId id="308" r:id="rId21"/>
    <p:sldId id="311" r:id="rId22"/>
    <p:sldId id="305" r:id="rId23"/>
    <p:sldId id="303" r:id="rId24"/>
    <p:sldId id="304" r:id="rId25"/>
    <p:sldId id="280" r:id="rId26"/>
  </p:sldIdLst>
  <p:sldSz cx="9144000" cy="6858000" type="screen4x3"/>
  <p:notesSz cx="6743700" cy="9880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FBE9E9"/>
    <a:srgbClr val="F9DFE0"/>
    <a:srgbClr val="FDFDFD"/>
    <a:srgbClr val="FFF0A3"/>
    <a:srgbClr val="D6E4EE"/>
    <a:srgbClr val="CCEECC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97" autoAdjust="0"/>
    <p:restoredTop sz="94043" autoAdjust="0"/>
  </p:normalViewPr>
  <p:slideViewPr>
    <p:cSldViewPr snapToGrid="0">
      <p:cViewPr>
        <p:scale>
          <a:sx n="90" d="100"/>
          <a:sy n="90" d="100"/>
        </p:scale>
        <p:origin x="-2772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2F61205-8B08-4BCC-96C2-32A723D68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8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2650"/>
            <a:ext cx="5394325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8941427-90C0-4697-8CB2-B153E7F638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88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3898900" y="6589713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A977C444-04AC-4243-81B2-934CED9F33DB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invGray">
          <a:xfrm>
            <a:off x="136525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30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1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79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68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2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53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1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11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365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801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cs typeface="Arial" charset="0"/>
            </a:endParaRPr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3898900" y="6588125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B65BF937-9733-444B-A16C-931BAFCBD2D4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invGray">
          <a:xfrm>
            <a:off x="133350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wmf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Introduction to </a:t>
            </a:r>
            <a:r>
              <a:rPr lang="en-GB" sz="3600" smtClean="0"/>
              <a:t>Embedded </a:t>
            </a:r>
            <a:r>
              <a:rPr lang="en-GB" sz="3600" smtClean="0"/>
              <a:t>Systems</a:t>
            </a:r>
            <a:endParaRPr lang="en-GB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Options </a:t>
            </a:r>
            <a:r>
              <a:rPr lang="en-GB" sz="3200" dirty="0"/>
              <a:t>for Building Embedded Systems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 rot="-5400000">
            <a:off x="-594134" y="2519056"/>
            <a:ext cx="2013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 rot="-5400000">
            <a:off x="-625329" y="4665584"/>
            <a:ext cx="2075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Software Running on</a:t>
            </a:r>
            <a:br>
              <a:rPr lang="en-US" sz="1400" b="0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Generic Hardware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95651"/>
              </p:ext>
            </p:extLst>
          </p:nvPr>
        </p:nvGraphicFramePr>
        <p:xfrm>
          <a:off x="800100" y="1089099"/>
          <a:ext cx="8026400" cy="5058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500"/>
                <a:gridCol w="825500"/>
                <a:gridCol w="723900"/>
                <a:gridCol w="1003300"/>
                <a:gridCol w="1003300"/>
                <a:gridCol w="1003300"/>
                <a:gridCol w="1003300"/>
                <a:gridCol w="1003300"/>
              </a:tblGrid>
              <a:tr h="63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Implementation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Design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Cost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Unit 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Cost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Upgrades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 &amp; Bug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Fixes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Size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Weight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Power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System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Speed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Discrete Logic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large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?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very fast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4335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ASIC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high ($500K/ mask set)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tiny - 1 die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extremely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7844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Programmable logic – FPGA, PLD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 to mid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medium to 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very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9290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Microprocessor + memory + peripherals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 to 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small to med.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 to 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1073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Microcontroller (int. memory &amp; peripherals)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mid to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slow to moderate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Embedded 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moderate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medium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90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Benefits of Embedded Systems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300" dirty="0"/>
              <a:t>Greater performance and efficiency</a:t>
            </a:r>
          </a:p>
          <a:p>
            <a:pPr lvl="1"/>
            <a:r>
              <a:rPr lang="en-GB" sz="1900" dirty="0"/>
              <a:t>Software makes it possible to provide sophisticated </a:t>
            </a:r>
            <a:r>
              <a:rPr lang="en-GB" sz="1900" dirty="0" smtClean="0"/>
              <a:t>control</a:t>
            </a:r>
            <a:endParaRPr lang="en-GB" sz="2300" dirty="0"/>
          </a:p>
          <a:p>
            <a:r>
              <a:rPr lang="en-GB" sz="2300" dirty="0"/>
              <a:t>Lower costs</a:t>
            </a:r>
          </a:p>
          <a:p>
            <a:pPr lvl="1"/>
            <a:r>
              <a:rPr lang="en-GB" sz="1900" dirty="0"/>
              <a:t>Less expensive components can be used</a:t>
            </a:r>
          </a:p>
          <a:p>
            <a:pPr lvl="1"/>
            <a:r>
              <a:rPr lang="en-GB" sz="1900" dirty="0"/>
              <a:t>Manufacturing costs reduced</a:t>
            </a:r>
          </a:p>
          <a:p>
            <a:pPr lvl="1"/>
            <a:r>
              <a:rPr lang="en-GB" sz="1900" dirty="0"/>
              <a:t>Operating costs reduced</a:t>
            </a:r>
          </a:p>
          <a:p>
            <a:pPr lvl="1"/>
            <a:r>
              <a:rPr lang="en-GB" sz="1900" dirty="0"/>
              <a:t>Maintenance costs </a:t>
            </a:r>
            <a:r>
              <a:rPr lang="en-GB" sz="1900" dirty="0" smtClean="0"/>
              <a:t>reduced</a:t>
            </a:r>
            <a:endParaRPr lang="en-GB" sz="2300" dirty="0"/>
          </a:p>
          <a:p>
            <a:r>
              <a:rPr lang="en-GB" sz="2300" dirty="0"/>
              <a:t>More features</a:t>
            </a:r>
          </a:p>
          <a:p>
            <a:pPr lvl="1"/>
            <a:r>
              <a:rPr lang="en-GB" sz="1900" dirty="0"/>
              <a:t>Many not possible or practical with other </a:t>
            </a:r>
            <a:r>
              <a:rPr lang="en-GB" sz="1900" dirty="0" smtClean="0"/>
              <a:t>approaches</a:t>
            </a:r>
            <a:endParaRPr lang="en-GB" sz="2300" dirty="0"/>
          </a:p>
          <a:p>
            <a:r>
              <a:rPr lang="en-GB" sz="2300" dirty="0"/>
              <a:t>Better dependability</a:t>
            </a:r>
          </a:p>
          <a:p>
            <a:pPr lvl="1"/>
            <a:r>
              <a:rPr lang="en-GB" sz="1900" dirty="0"/>
              <a:t>Adaptive system which can compensate for failures</a:t>
            </a:r>
          </a:p>
          <a:p>
            <a:pPr lvl="1"/>
            <a:r>
              <a:rPr lang="en-GB" sz="1900" dirty="0"/>
              <a:t>Better diagnostics to improve repair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Functions of Embedded Systems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Closed-loop control system</a:t>
            </a:r>
          </a:p>
          <a:p>
            <a:pPr lvl="1"/>
            <a:r>
              <a:rPr lang="en-GB" dirty="0"/>
              <a:t>Monitor a process, adjust an output to maintain desired set point (temperature, speed, direction, etc.)</a:t>
            </a:r>
          </a:p>
          <a:p>
            <a:r>
              <a:rPr lang="en-GB" dirty="0"/>
              <a:t>Sequencing</a:t>
            </a:r>
          </a:p>
          <a:p>
            <a:pPr lvl="1"/>
            <a:r>
              <a:rPr lang="en-GB" dirty="0"/>
              <a:t>Step through different stages based on environment and system </a:t>
            </a:r>
          </a:p>
          <a:p>
            <a:r>
              <a:rPr lang="en-GB" dirty="0"/>
              <a:t>Signal processing</a:t>
            </a:r>
          </a:p>
          <a:p>
            <a:pPr lvl="1"/>
            <a:r>
              <a:rPr lang="en-GB" dirty="0"/>
              <a:t>Remove noise, select desired signal features</a:t>
            </a:r>
          </a:p>
          <a:p>
            <a:r>
              <a:rPr lang="en-GB" dirty="0"/>
              <a:t>Communications and networking</a:t>
            </a:r>
          </a:p>
          <a:p>
            <a:pPr lvl="1"/>
            <a:r>
              <a:rPr lang="en-GB" dirty="0"/>
              <a:t>Exchange information reliably and quickly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Interfacing with larger system and environment</a:t>
            </a:r>
          </a:p>
          <a:p>
            <a:pPr lvl="1"/>
            <a:r>
              <a:rPr lang="en-GB" dirty="0"/>
              <a:t>Analog signals for reading sensors</a:t>
            </a:r>
          </a:p>
          <a:p>
            <a:pPr lvl="2"/>
            <a:r>
              <a:rPr lang="en-GB" dirty="0"/>
              <a:t>Typically use a voltage to represent a physical value</a:t>
            </a:r>
          </a:p>
          <a:p>
            <a:pPr lvl="1"/>
            <a:r>
              <a:rPr lang="en-GB" dirty="0"/>
              <a:t>Power electronics for driving motors, solenoids</a:t>
            </a:r>
          </a:p>
          <a:p>
            <a:pPr lvl="1"/>
            <a:r>
              <a:rPr lang="en-GB" dirty="0"/>
              <a:t>Digital interfaces for communicating with other digital devices</a:t>
            </a:r>
          </a:p>
          <a:p>
            <a:pPr lvl="2"/>
            <a:r>
              <a:rPr lang="en-GB" dirty="0"/>
              <a:t>Simple - switches</a:t>
            </a:r>
          </a:p>
          <a:p>
            <a:pPr lvl="2"/>
            <a:r>
              <a:rPr lang="en-GB" dirty="0"/>
              <a:t>Complex </a:t>
            </a:r>
            <a:r>
              <a:rPr lang="en-GB" dirty="0" smtClean="0"/>
              <a:t>– displays</a:t>
            </a:r>
          </a:p>
          <a:p>
            <a:r>
              <a:rPr lang="en-GB" dirty="0"/>
              <a:t>Concurrent, reactive </a:t>
            </a:r>
            <a:r>
              <a:rPr lang="en-GB" dirty="0" smtClean="0"/>
              <a:t>behaviours</a:t>
            </a:r>
            <a:endParaRPr lang="en-GB" dirty="0"/>
          </a:p>
          <a:p>
            <a:pPr lvl="1"/>
            <a:r>
              <a:rPr lang="en-GB" dirty="0" smtClean="0"/>
              <a:t>Must </a:t>
            </a:r>
            <a:r>
              <a:rPr lang="en-GB" dirty="0"/>
              <a:t>respond to sequences and combinations of events</a:t>
            </a:r>
          </a:p>
          <a:p>
            <a:pPr lvl="1"/>
            <a:r>
              <a:rPr lang="en-GB" dirty="0" smtClean="0"/>
              <a:t>Real-time </a:t>
            </a:r>
            <a:r>
              <a:rPr lang="en-GB" dirty="0"/>
              <a:t>systems have deadlines on responses</a:t>
            </a:r>
          </a:p>
          <a:p>
            <a:pPr lvl="1"/>
            <a:r>
              <a:rPr lang="en-GB" dirty="0" smtClean="0"/>
              <a:t>Typically </a:t>
            </a:r>
            <a:r>
              <a:rPr lang="en-GB" dirty="0"/>
              <a:t>must perform multiple separate activities concurrently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39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Fault handling</a:t>
            </a:r>
          </a:p>
          <a:p>
            <a:pPr lvl="1"/>
            <a:r>
              <a:rPr lang="en-GB" dirty="0"/>
              <a:t>Many systems must operate independently for long periods of time, requiring </a:t>
            </a:r>
            <a:r>
              <a:rPr lang="en-GB" dirty="0" smtClean="0"/>
              <a:t>them to </a:t>
            </a:r>
            <a:r>
              <a:rPr lang="en-GB" dirty="0"/>
              <a:t>handle likely faults without crashing</a:t>
            </a:r>
          </a:p>
          <a:p>
            <a:pPr lvl="1"/>
            <a:r>
              <a:rPr lang="en-GB" dirty="0"/>
              <a:t>Often fault-handling code is larger and more complex than the normal-case code</a:t>
            </a:r>
          </a:p>
          <a:p>
            <a:r>
              <a:rPr lang="en-GB" dirty="0" smtClean="0"/>
              <a:t>Diagnostics</a:t>
            </a:r>
            <a:endParaRPr lang="en-GB" dirty="0"/>
          </a:p>
          <a:p>
            <a:pPr lvl="1"/>
            <a:r>
              <a:rPr lang="en-GB" dirty="0"/>
              <a:t>Help service personnel determine </a:t>
            </a:r>
            <a:r>
              <a:rPr lang="en-GB" dirty="0" smtClean="0"/>
              <a:t>problems </a:t>
            </a:r>
            <a:r>
              <a:rPr lang="en-GB" dirty="0"/>
              <a:t>quickly</a:t>
            </a:r>
          </a:p>
        </p:txBody>
      </p:sp>
    </p:spTree>
    <p:extLst>
      <p:ext uri="{BB962C8B-B14F-4D97-AF65-F5344CB8AC3E}">
        <p14:creationId xmlns:p14="http://schemas.microsoft.com/office/powerpoint/2010/main" val="3228327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Constraints of </a:t>
            </a:r>
            <a:r>
              <a:rPr lang="en-GB" sz="3200" dirty="0"/>
              <a:t>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Cost</a:t>
            </a:r>
          </a:p>
          <a:p>
            <a:pPr lvl="1"/>
            <a:r>
              <a:rPr lang="en-GB" dirty="0"/>
              <a:t>Competitive markets penalize products which don’t deliver adequate value for the cost</a:t>
            </a:r>
          </a:p>
          <a:p>
            <a:r>
              <a:rPr lang="en-GB" dirty="0" smtClean="0"/>
              <a:t>Size </a:t>
            </a:r>
            <a:r>
              <a:rPr lang="en-GB" dirty="0"/>
              <a:t>and weight limits</a:t>
            </a:r>
          </a:p>
          <a:p>
            <a:pPr lvl="1"/>
            <a:r>
              <a:rPr lang="en-GB" dirty="0"/>
              <a:t>Mobile (aviation, automotive) and portable (e.g. handheld) systems</a:t>
            </a:r>
          </a:p>
          <a:p>
            <a:r>
              <a:rPr lang="en-GB" dirty="0" smtClean="0"/>
              <a:t>Power </a:t>
            </a:r>
            <a:r>
              <a:rPr lang="en-GB" dirty="0"/>
              <a:t>and energy limits</a:t>
            </a:r>
          </a:p>
          <a:p>
            <a:pPr lvl="1"/>
            <a:r>
              <a:rPr lang="en-GB" dirty="0"/>
              <a:t>Battery capacity</a:t>
            </a:r>
          </a:p>
          <a:p>
            <a:pPr lvl="1"/>
            <a:r>
              <a:rPr lang="en-GB" dirty="0"/>
              <a:t>Cooling limits</a:t>
            </a:r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/>
              <a:t>Temperatures may range from -40°C to 125°C, or even more</a:t>
            </a:r>
          </a:p>
        </p:txBody>
      </p:sp>
    </p:spTree>
    <p:extLst>
      <p:ext uri="{BB962C8B-B14F-4D97-AF65-F5344CB8AC3E}">
        <p14:creationId xmlns:p14="http://schemas.microsoft.com/office/powerpoint/2010/main" val="1330368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Impact of Constraints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Microcontrollers used (rather than microprocessors)</a:t>
            </a:r>
          </a:p>
          <a:p>
            <a:pPr lvl="1"/>
            <a:r>
              <a:rPr lang="en-GB" dirty="0"/>
              <a:t>Include peripherals to interface with other devices, respond efficiently </a:t>
            </a:r>
          </a:p>
          <a:p>
            <a:pPr lvl="1"/>
            <a:r>
              <a:rPr lang="en-GB" dirty="0"/>
              <a:t>On-chip RAM, ROM reduce circuit board complexity and cost</a:t>
            </a:r>
          </a:p>
          <a:p>
            <a:r>
              <a:rPr lang="en-GB" dirty="0" smtClean="0"/>
              <a:t>Programming </a:t>
            </a:r>
            <a:r>
              <a:rPr lang="en-GB" dirty="0"/>
              <a:t>language</a:t>
            </a:r>
          </a:p>
          <a:p>
            <a:pPr lvl="1"/>
            <a:r>
              <a:rPr lang="en-GB" dirty="0"/>
              <a:t>Programmed in </a:t>
            </a:r>
            <a:r>
              <a:rPr lang="en-GB" dirty="0" smtClean="0"/>
              <a:t>the C language rather </a:t>
            </a:r>
            <a:r>
              <a:rPr lang="en-GB" dirty="0"/>
              <a:t>than </a:t>
            </a:r>
            <a:r>
              <a:rPr lang="en-GB" dirty="0" smtClean="0"/>
              <a:t>the Java language (resulting in smaller </a:t>
            </a:r>
            <a:r>
              <a:rPr lang="en-GB" dirty="0"/>
              <a:t>and faster code, so less expensive </a:t>
            </a:r>
            <a:r>
              <a:rPr lang="en-GB" dirty="0" smtClean="0"/>
              <a:t>MCU)</a:t>
            </a:r>
            <a:endParaRPr lang="en-GB" dirty="0"/>
          </a:p>
          <a:p>
            <a:pPr lvl="1"/>
            <a:r>
              <a:rPr lang="en-GB" dirty="0"/>
              <a:t>Some performance-critical code may be in assembly </a:t>
            </a:r>
            <a:r>
              <a:rPr lang="en-GB" dirty="0" smtClean="0"/>
              <a:t>language (a lower level language)</a:t>
            </a:r>
            <a:endParaRPr lang="en-GB" dirty="0"/>
          </a:p>
          <a:p>
            <a:r>
              <a:rPr lang="en-GB" dirty="0" smtClean="0"/>
              <a:t>Operating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Typically no OS, but instead simple scheduler (or even just interrupts + main code (foreground/background system)</a:t>
            </a:r>
          </a:p>
          <a:p>
            <a:pPr lvl="1"/>
            <a:r>
              <a:rPr lang="en-GB" dirty="0"/>
              <a:t>If OS is used, likely to be a lean RTOS</a:t>
            </a:r>
          </a:p>
        </p:txBody>
      </p:sp>
    </p:spTree>
    <p:extLst>
      <p:ext uri="{BB962C8B-B14F-4D97-AF65-F5344CB8AC3E}">
        <p14:creationId xmlns:p14="http://schemas.microsoft.com/office/powerpoint/2010/main" val="1245417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1475"/>
            <a:ext cx="7772400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Internet of Things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(</a:t>
            </a:r>
            <a:r>
              <a:rPr lang="en-GB" cap="none" dirty="0" err="1">
                <a:latin typeface="+mn-lt"/>
              </a:rPr>
              <a:t>IoT</a:t>
            </a:r>
            <a:r>
              <a:rPr lang="en-GB" cap="none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32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/>
          <p:cNvSpPr/>
          <p:nvPr/>
        </p:nvSpPr>
        <p:spPr bwMode="auto">
          <a:xfrm>
            <a:off x="6925945" y="3344220"/>
            <a:ext cx="1544621" cy="736086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318729" y="1271227"/>
            <a:ext cx="772311" cy="4824015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923103" y="1271643"/>
            <a:ext cx="1544621" cy="4824015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87" y="906463"/>
            <a:ext cx="5881233" cy="5473700"/>
          </a:xfrm>
        </p:spPr>
        <p:txBody>
          <a:bodyPr/>
          <a:lstStyle/>
          <a:p>
            <a:r>
              <a:rPr lang="en-GB" sz="2000" dirty="0" smtClean="0"/>
              <a:t>Internet of 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800" dirty="0" err="1" smtClean="0"/>
              <a:t>IoT</a:t>
            </a:r>
            <a:r>
              <a:rPr lang="en-GB" sz="1800" dirty="0" smtClean="0"/>
              <a:t> as a term generally refers to a world in which a large range of objects are addressable via the network</a:t>
            </a:r>
          </a:p>
          <a:p>
            <a:pPr lvl="1"/>
            <a:r>
              <a:rPr lang="en-GB" sz="1800" dirty="0" smtClean="0"/>
              <a:t>Objects can include</a:t>
            </a:r>
          </a:p>
          <a:p>
            <a:pPr lvl="2"/>
            <a:r>
              <a:rPr lang="en-GB" sz="1800" dirty="0" smtClean="0"/>
              <a:t>Smart </a:t>
            </a:r>
            <a:r>
              <a:rPr lang="en-GB" sz="1800" dirty="0"/>
              <a:t>buildings </a:t>
            </a:r>
            <a:r>
              <a:rPr lang="en-GB" sz="1800" dirty="0" smtClean="0"/>
              <a:t>and home appliances, e.g. washing machines, TVs, fridges, cookers, doors, chairs…</a:t>
            </a:r>
          </a:p>
          <a:p>
            <a:pPr lvl="2"/>
            <a:r>
              <a:rPr lang="en-GB" sz="1800" dirty="0"/>
              <a:t>Civil engineering structures, e.g. </a:t>
            </a:r>
            <a:r>
              <a:rPr lang="en-GB" sz="1800" dirty="0" smtClean="0"/>
              <a:t>bridges, railways …</a:t>
            </a:r>
            <a:endParaRPr lang="en-GB" sz="1800" dirty="0"/>
          </a:p>
          <a:p>
            <a:pPr lvl="2"/>
            <a:r>
              <a:rPr lang="en-GB" sz="1800" dirty="0" smtClean="0"/>
              <a:t>Wearable devices, e.g. smart watches, smart glasses, rings, clothes …</a:t>
            </a:r>
          </a:p>
          <a:p>
            <a:pPr lvl="2"/>
            <a:r>
              <a:rPr lang="en-GB" sz="1800" dirty="0" smtClean="0"/>
              <a:t>Medical</a:t>
            </a:r>
            <a:r>
              <a:rPr lang="en-GB" sz="1800" dirty="0"/>
              <a:t> </a:t>
            </a:r>
            <a:r>
              <a:rPr lang="en-GB" sz="1800" dirty="0" smtClean="0"/>
              <a:t>devices, e.g. embedded pills</a:t>
            </a:r>
          </a:p>
          <a:p>
            <a:pPr lvl="2"/>
            <a:r>
              <a:rPr lang="en-GB" sz="1800" dirty="0" smtClean="0"/>
              <a:t>And possibly every THING in the world…</a:t>
            </a:r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1027" name="Picture 3" descr="C:\Users\seahon01\AppData\Local\Microsoft\Windows\Temporary Internet Files\Content.IE5\S9QFAHRI\MC90043486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9" y="2908497"/>
            <a:ext cx="775154" cy="7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ahon01\AppData\Local\Microsoft\Windows\Temporary Internet Files\Content.IE5\2JIFLXU7\MC900340416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63" y="5617406"/>
            <a:ext cx="349095" cy="47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eahon01\AppData\Local\Microsoft\Windows\Temporary Internet Files\Content.IE5\RJRYJ6T0\MC900083055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165" y="5523577"/>
            <a:ext cx="394850" cy="53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667" y="4179289"/>
            <a:ext cx="850900" cy="34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seahon01\AppData\Local\Microsoft\Windows\Temporary Internet Files\Content.IE5\2JIFLXU7\MC900083279[1].w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51" y="4499466"/>
            <a:ext cx="596020" cy="70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eahon01\AppData\Local\Microsoft\Windows\Temporary Internet Files\Content.IE5\RJRYJ6T0\MC90043982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305" y="2592685"/>
            <a:ext cx="631624" cy="63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eahon01\AppData\Local\Microsoft\Windows\Temporary Internet Files\Content.IE5\2OK930UB\MC90043264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294" y="4107778"/>
            <a:ext cx="487434" cy="48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eahon01\AppData\Local\Microsoft\Windows\Temporary Internet Files\Content.IE5\2JIFLXU7\MC900389390[1].wm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040" y="4723625"/>
            <a:ext cx="495951" cy="61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eahon01\AppData\Local\Microsoft\Windows\Temporary Internet Files\Content.IE5\RJRYJ6T0\MC900442094[1].wm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22" y="1928143"/>
            <a:ext cx="729724" cy="4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seahon01\AppData\Local\Microsoft\Windows\Temporary Internet Files\Content.IE5\RJRYJ6T0\MC900432634[1]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63" y="905670"/>
            <a:ext cx="1037430" cy="103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seahon01\AppData\Local\Microsoft\Windows\Temporary Internet Files\Content.IE5\2JIFLXU7\MC900441462[1]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973" y="1862671"/>
            <a:ext cx="849925" cy="84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488466" y="3468914"/>
            <a:ext cx="452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313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Internet </a:t>
            </a:r>
            <a:r>
              <a:rPr lang="en-GB" sz="3200" dirty="0"/>
              <a:t>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?</a:t>
            </a:r>
          </a:p>
          <a:p>
            <a:pPr lvl="1"/>
            <a:r>
              <a:rPr lang="en-GB" sz="1800" dirty="0" smtClean="0"/>
              <a:t>Items can have more functionalities and become more intelligent</a:t>
            </a:r>
          </a:p>
          <a:p>
            <a:pPr lvl="1"/>
            <a:r>
              <a:rPr lang="en-GB" sz="1800" dirty="0" smtClean="0"/>
              <a:t>Items can be managed in an easier way</a:t>
            </a:r>
          </a:p>
          <a:p>
            <a:pPr lvl="1"/>
            <a:r>
              <a:rPr lang="en-GB" sz="1800" dirty="0" smtClean="0"/>
              <a:t>More information become available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 is becoming more realistic?</a:t>
            </a:r>
          </a:p>
          <a:p>
            <a:pPr lvl="1"/>
            <a:r>
              <a:rPr lang="en-GB" sz="1800" dirty="0" smtClean="0"/>
              <a:t>Embedded chips are becoming </a:t>
            </a:r>
          </a:p>
          <a:p>
            <a:pPr lvl="2"/>
            <a:r>
              <a:rPr lang="en-GB" sz="1800" dirty="0" smtClean="0"/>
              <a:t>Cheaper </a:t>
            </a:r>
          </a:p>
          <a:p>
            <a:pPr lvl="2"/>
            <a:r>
              <a:rPr lang="en-GB" sz="1800" dirty="0" smtClean="0"/>
              <a:t>Smaller</a:t>
            </a:r>
          </a:p>
          <a:p>
            <a:pPr lvl="2"/>
            <a:r>
              <a:rPr lang="en-GB" sz="1800" dirty="0" smtClean="0"/>
              <a:t>Lower power</a:t>
            </a:r>
          </a:p>
          <a:p>
            <a:pPr lvl="1"/>
            <a:r>
              <a:rPr lang="en-GB" sz="1800" dirty="0" smtClean="0"/>
              <a:t>Communication is becoming faster</a:t>
            </a:r>
          </a:p>
          <a:p>
            <a:pPr lvl="1"/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700247" y="2724720"/>
            <a:ext cx="1688564" cy="3256157"/>
            <a:chOff x="6366804" y="2040343"/>
            <a:chExt cx="2060575" cy="3973528"/>
          </a:xfrm>
        </p:grpSpPr>
        <p:pic>
          <p:nvPicPr>
            <p:cNvPr id="2052" name="Picture 4" descr="C:\Users\seahon01\AppData\Local\Microsoft\Windows\Temporary Internet Files\Content.IE5\RJRYJ6T0\MC900433834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6804" y="2040343"/>
              <a:ext cx="2060575" cy="2060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eahon01\AppData\Local\Microsoft\Windows\Temporary Internet Files\Content.IE5\RJRYJ6T0\MC900433834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861" y="3775212"/>
              <a:ext cx="1204459" cy="1204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eahon01\AppData\Local\Microsoft\Windows\Temporary Internet Files\Content.IE5\RJRYJ6T0\MC900433834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5975" y="5023442"/>
              <a:ext cx="602230" cy="602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eahon01\AppData\Local\Microsoft\Windows\Temporary Internet Files\Content.IE5\RJRYJ6T0\MC900433834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6533" y="5712756"/>
              <a:ext cx="301115" cy="30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Down Arrow 5"/>
          <p:cNvSpPr/>
          <p:nvPr/>
        </p:nvSpPr>
        <p:spPr bwMode="auto">
          <a:xfrm>
            <a:off x="8383514" y="2956604"/>
            <a:ext cx="275773" cy="3154028"/>
          </a:xfrm>
          <a:prstGeom prst="downArrow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2053" name="Picture 5" descr="C:\Users\seahon01\AppData\Local\Microsoft\Windows\Temporary Internet Files\Content.IE5\2JIFLXU7\MC90038923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697" y="3048216"/>
            <a:ext cx="486717" cy="76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eahon01\AppData\Local\Microsoft\Windows\Temporary Internet Files\Content.IE5\2JIFLXU7\MC90038923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381" y="4355850"/>
            <a:ext cx="303352" cy="47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seahon01\AppData\Local\Microsoft\Windows\Temporary Internet Files\Content.IE5\2JIFLXU7\MC90038923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088" y="5158878"/>
            <a:ext cx="231937" cy="3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seahon01\AppData\Local\Microsoft\Windows\Temporary Internet Files\Content.IE5\2JIFLXU7\MC90038923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866" y="5747762"/>
            <a:ext cx="140382" cy="2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34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5233080"/>
          </a:xfrm>
        </p:spPr>
        <p:txBody>
          <a:bodyPr/>
          <a:lstStyle/>
          <a:p>
            <a:r>
              <a:rPr lang="en-GB" sz="2000" dirty="0" smtClean="0"/>
              <a:t>Introduction to Embedded Systems</a:t>
            </a:r>
          </a:p>
          <a:p>
            <a:pPr lvl="1"/>
            <a:r>
              <a:rPr lang="en-GB" sz="1600" dirty="0" smtClean="0"/>
              <a:t>CPUs </a:t>
            </a:r>
            <a:r>
              <a:rPr lang="en-GB" sz="1600" dirty="0"/>
              <a:t>vs. </a:t>
            </a:r>
            <a:r>
              <a:rPr lang="en-GB" sz="1600" dirty="0" smtClean="0"/>
              <a:t>MCUs </a:t>
            </a:r>
            <a:r>
              <a:rPr lang="en-GB" sz="1600" dirty="0"/>
              <a:t>vs. Embedded </a:t>
            </a:r>
            <a:r>
              <a:rPr lang="en-GB" sz="1600" dirty="0" smtClean="0"/>
              <a:t>Systems</a:t>
            </a:r>
          </a:p>
          <a:p>
            <a:pPr lvl="1"/>
            <a:r>
              <a:rPr lang="en-GB" sz="1600" dirty="0" smtClean="0"/>
              <a:t>Examples of Embedded Systems</a:t>
            </a:r>
          </a:p>
          <a:p>
            <a:pPr lvl="1"/>
            <a:r>
              <a:rPr lang="en-GB" sz="1600" dirty="0"/>
              <a:t>Options for Building Embedded Systems</a:t>
            </a:r>
          </a:p>
          <a:p>
            <a:pPr lvl="1"/>
            <a:r>
              <a:rPr lang="en-GB" sz="1600" dirty="0" smtClean="0"/>
              <a:t>Features of Embedded Systems</a:t>
            </a:r>
          </a:p>
          <a:p>
            <a:r>
              <a:rPr lang="en-GB" sz="2000" dirty="0" smtClean="0"/>
              <a:t>Introduction to Internet </a:t>
            </a:r>
            <a:r>
              <a:rPr lang="en-GB" sz="2000" dirty="0"/>
              <a:t>of </a:t>
            </a:r>
            <a:r>
              <a:rPr lang="en-GB" sz="2000" dirty="0" smtClean="0"/>
              <a:t>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600" dirty="0" smtClean="0"/>
              <a:t>What is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Why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Challenges of </a:t>
            </a:r>
            <a:r>
              <a:rPr lang="en-GB" sz="1600" dirty="0" err="1" smtClean="0"/>
              <a:t>IoT</a:t>
            </a:r>
            <a:endParaRPr lang="en-GB" sz="1600" dirty="0" smtClean="0"/>
          </a:p>
          <a:p>
            <a:r>
              <a:rPr lang="en-GB" sz="2000" dirty="0" smtClean="0"/>
              <a:t>Building </a:t>
            </a:r>
            <a:r>
              <a:rPr lang="en-GB" sz="2000" dirty="0"/>
              <a:t>Embedded </a:t>
            </a:r>
            <a:r>
              <a:rPr lang="en-GB" sz="2000" dirty="0" smtClean="0"/>
              <a:t>Systems </a:t>
            </a:r>
            <a:endParaRPr lang="en-GB" sz="2000" dirty="0"/>
          </a:p>
          <a:p>
            <a:pPr lvl="1"/>
            <a:r>
              <a:rPr lang="en-GB" sz="1600" dirty="0" smtClean="0"/>
              <a:t>Building </a:t>
            </a:r>
            <a:r>
              <a:rPr lang="en-GB" sz="1600" dirty="0"/>
              <a:t>Embedded System using MCUs</a:t>
            </a:r>
          </a:p>
          <a:p>
            <a:pPr lvl="1"/>
            <a:r>
              <a:rPr lang="en-GB" sz="1600" dirty="0" smtClean="0"/>
              <a:t>Introduction to the </a:t>
            </a:r>
            <a:r>
              <a:rPr lang="en-GB" sz="1600" dirty="0" err="1" smtClean="0"/>
              <a:t>mbed</a:t>
            </a:r>
            <a:r>
              <a:rPr lang="en-GB" sz="1600" baseline="30000" dirty="0" err="1" smtClean="0"/>
              <a:t>TM</a:t>
            </a:r>
            <a:r>
              <a:rPr lang="en-GB" sz="1600" dirty="0" smtClean="0"/>
              <a:t> Platform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33427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Challenges of </a:t>
            </a:r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Large </a:t>
            </a:r>
            <a:r>
              <a:rPr lang="en-GB" sz="2000" dirty="0"/>
              <a:t>amount of </a:t>
            </a:r>
            <a:r>
              <a:rPr lang="en-GB" sz="2000" dirty="0" smtClean="0"/>
              <a:t>chips required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Chips have to become even more cheaper, smaller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Big data demand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volume of data will be generated, data centre storage needs to be increased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Computation requirement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Requires high performance e.g. for cloud computing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Power consumption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Low power chips, longer battery life, and maybe wireless charging…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Security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amount of private data need to be protected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Standards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Official standards are required, such as network protocol</a:t>
            </a:r>
            <a:endParaRPr lang="en-GB" sz="1800" dirty="0"/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24358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1475"/>
            <a:ext cx="7772400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Building </a:t>
            </a:r>
            <a:r>
              <a:rPr lang="en-GB" cap="none" dirty="0">
                <a:latin typeface="+mn-lt"/>
              </a:rPr>
              <a:t>Embedded </a:t>
            </a: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6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Building Embedded Systems using MCUs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89" y="842664"/>
            <a:ext cx="8775700" cy="5632563"/>
          </a:xfrm>
        </p:spPr>
        <p:txBody>
          <a:bodyPr/>
          <a:lstStyle/>
          <a:p>
            <a:r>
              <a:rPr lang="en-GB" sz="2000" dirty="0" smtClean="0"/>
              <a:t>In most embedded systems, MCUs are chosen to be the best solution, since they offer:</a:t>
            </a:r>
          </a:p>
          <a:p>
            <a:pPr lvl="1"/>
            <a:r>
              <a:rPr lang="en-GB" sz="1800" dirty="0" smtClean="0"/>
              <a:t>Low development and manufacturing cost</a:t>
            </a:r>
          </a:p>
          <a:p>
            <a:pPr lvl="1"/>
            <a:r>
              <a:rPr lang="en-GB" sz="1800" dirty="0" smtClean="0"/>
              <a:t>Easy porting and updating</a:t>
            </a:r>
          </a:p>
          <a:p>
            <a:pPr lvl="1"/>
            <a:r>
              <a:rPr lang="en-GB" sz="1800" dirty="0" smtClean="0"/>
              <a:t>Light footprint</a:t>
            </a:r>
          </a:p>
          <a:p>
            <a:pPr lvl="1"/>
            <a:r>
              <a:rPr lang="en-GB" sz="1800" dirty="0" smtClean="0"/>
              <a:t>Relatively low power consumption</a:t>
            </a:r>
          </a:p>
          <a:p>
            <a:pPr lvl="1"/>
            <a:r>
              <a:rPr lang="en-GB" sz="1800" dirty="0" smtClean="0"/>
              <a:t>Satisfactory performance for low-end products</a:t>
            </a:r>
          </a:p>
          <a:p>
            <a:r>
              <a:rPr lang="en-GB" sz="2000" dirty="0" smtClean="0"/>
              <a:t>In the following labs, we will learn how to develop a variety of embedded systems, using an easy-to-start MCU design suite: </a:t>
            </a:r>
            <a:r>
              <a:rPr lang="en-GB" sz="2000" dirty="0" err="1" smtClean="0"/>
              <a:t>mbed</a:t>
            </a:r>
            <a:r>
              <a:rPr lang="en-GB" sz="2000" baseline="30000" dirty="0" err="1" smtClean="0"/>
              <a:t>TM</a:t>
            </a:r>
            <a:r>
              <a:rPr lang="en-GB" sz="2000" dirty="0" smtClean="0"/>
              <a:t> platform</a:t>
            </a:r>
          </a:p>
          <a:p>
            <a:pPr lvl="1"/>
            <a:r>
              <a:rPr lang="en-GB" sz="1600" dirty="0" smtClean="0"/>
              <a:t>Open software library tools</a:t>
            </a:r>
          </a:p>
          <a:p>
            <a:pPr lvl="1">
              <a:tabLst>
                <a:tab pos="7442200" algn="l"/>
              </a:tabLst>
            </a:pPr>
            <a:r>
              <a:rPr lang="en-GB" sz="1600" dirty="0" smtClean="0"/>
              <a:t>Low cost hardware platforms, e.g. NXP mbed </a:t>
            </a:r>
            <a:r>
              <a:rPr lang="en-GB" sz="1600" dirty="0"/>
              <a:t>LPC1768 board, </a:t>
            </a:r>
            <a:endParaRPr lang="en-GB" sz="1600" dirty="0" smtClean="0"/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 smtClean="0"/>
              <a:t>     Bluetooth Smart ARM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 Cortex</a:t>
            </a:r>
            <a:r>
              <a:rPr lang="en-GB" sz="1600" baseline="30000" dirty="0"/>
              <a:t>®</a:t>
            </a:r>
            <a:r>
              <a:rPr lang="en-GB" sz="1600" dirty="0" smtClean="0"/>
              <a:t>-M0-based nRF51822-mKIT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    development kit from Nordic Semiconductor</a:t>
            </a:r>
          </a:p>
          <a:p>
            <a:pPr lvl="1"/>
            <a:r>
              <a:rPr lang="en-GB" sz="1600" dirty="0" smtClean="0"/>
              <a:t>Online Integrated development environment (IDE)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082" y="4574290"/>
            <a:ext cx="1857375" cy="144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35082" y="6016398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mbed LPC1768 board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97086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mbed Platform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55" y="853298"/>
            <a:ext cx="8775700" cy="5473700"/>
          </a:xfrm>
        </p:spPr>
        <p:txBody>
          <a:bodyPr/>
          <a:lstStyle/>
          <a:p>
            <a:r>
              <a:rPr lang="en-GB" sz="2000" dirty="0" smtClean="0"/>
              <a:t>mbed is a platform used for developing applications based on ARM Cortex-M microprocessors</a:t>
            </a:r>
          </a:p>
          <a:p>
            <a:r>
              <a:rPr lang="en-GB" sz="2000" dirty="0" smtClean="0"/>
              <a:t>The mbed platform includes:</a:t>
            </a:r>
          </a:p>
          <a:p>
            <a:pPr lvl="1"/>
            <a:r>
              <a:rPr lang="en-GB" sz="1800" dirty="0" smtClean="0"/>
              <a:t>mbed Software Development Kit (SDK), consists of</a:t>
            </a:r>
          </a:p>
          <a:p>
            <a:pPr lvl="2"/>
            <a:r>
              <a:rPr lang="en-GB" sz="1600" dirty="0" smtClean="0"/>
              <a:t>C/C++ software libraries, such as peripheral drivers, networking, RTOS and runtime environment</a:t>
            </a:r>
          </a:p>
          <a:p>
            <a:pPr lvl="2"/>
            <a:r>
              <a:rPr lang="en-GB" sz="1600" dirty="0" smtClean="0"/>
              <a:t>Software tools, such as build tools, test and debug scripts</a:t>
            </a:r>
          </a:p>
          <a:p>
            <a:pPr lvl="1"/>
            <a:r>
              <a:rPr lang="en-GB" sz="1800" dirty="0" smtClean="0"/>
              <a:t>mbed Hardware Development Kit (HDK), consist of</a:t>
            </a:r>
          </a:p>
          <a:p>
            <a:pPr lvl="2"/>
            <a:r>
              <a:rPr lang="en-GB" sz="1600" dirty="0"/>
              <a:t>R</a:t>
            </a:r>
            <a:r>
              <a:rPr lang="en-GB" sz="1600" dirty="0" smtClean="0"/>
              <a:t>ecipes to build custom hardware devices, such as interface firmware and schematics that can be used to easily create development boards</a:t>
            </a:r>
          </a:p>
          <a:p>
            <a:pPr lvl="2"/>
            <a:r>
              <a:rPr lang="en-GB" sz="1600" dirty="0" smtClean="0"/>
              <a:t>mbed hardware platforms –  off-the-shelf development boards, such as mbed NXP LPC1768 </a:t>
            </a:r>
            <a:r>
              <a:rPr lang="en-GB" sz="1600" dirty="0"/>
              <a:t>board, Bluetooth Smart ARM Cortex-M0-based </a:t>
            </a:r>
            <a:r>
              <a:rPr lang="en-GB" sz="1600" dirty="0" smtClean="0"/>
              <a:t>nRF51822-mKIT  </a:t>
            </a:r>
            <a:r>
              <a:rPr lang="en-GB" sz="1600" dirty="0"/>
              <a:t>development kit from Nordic </a:t>
            </a:r>
            <a:r>
              <a:rPr lang="en-GB" sz="1600" dirty="0" smtClean="0"/>
              <a:t>Semiconductor</a:t>
            </a:r>
          </a:p>
          <a:p>
            <a:pPr lvl="2"/>
            <a:r>
              <a:rPr lang="en-GB" sz="1600" dirty="0" smtClean="0"/>
              <a:t>mbed supports an online IDE, which provides a free instant-access web-based toolchain for application development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789" y="1537969"/>
            <a:ext cx="1303566" cy="47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354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Coming Next…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6326790" cy="54737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Knowledge of embedded systems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Hardware mechanisms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Introducing the mbed platform</a:t>
            </a:r>
          </a:p>
          <a:p>
            <a:pPr lvl="2">
              <a:spcBef>
                <a:spcPts val="600"/>
              </a:spcBef>
            </a:pPr>
            <a:r>
              <a:rPr lang="en-GB" sz="1600" dirty="0"/>
              <a:t>Introducing </a:t>
            </a:r>
            <a:r>
              <a:rPr lang="en-GB" sz="1600" dirty="0" smtClean="0"/>
              <a:t>the ARM Cortex-M3 Architecture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Use Interrupt for low power design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programming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Programming basics: assembly, C/C++ programing 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Learn to use software libraries: CMSIS, mbed APIs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Develop your own embedded systems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Analog IOs: ADC, DAC, PMW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Serial communication: UART, I2C, SPI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/>
              <a:t>Advanced serial </a:t>
            </a:r>
            <a:r>
              <a:rPr lang="en-GB" sz="1600" dirty="0" smtClean="0"/>
              <a:t>communication: USB, CAN, Bluetooth LE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Network: Ethernet, TCP/IP, HTTP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Real-time operating system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Prototyping applications for Internet of Things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985" y="4053126"/>
            <a:ext cx="646601" cy="79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749" y="933213"/>
            <a:ext cx="1160648" cy="96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267" y="1865840"/>
            <a:ext cx="1175612" cy="59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156" y="2522163"/>
            <a:ext cx="620927" cy="60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278" y="3119717"/>
            <a:ext cx="1121684" cy="62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135" y="3110258"/>
            <a:ext cx="609260" cy="63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031" y="3842403"/>
            <a:ext cx="610954" cy="60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660" y="4759220"/>
            <a:ext cx="656104" cy="617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619" y="5418563"/>
            <a:ext cx="1068402" cy="72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788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Reference </a:t>
            </a:r>
            <a:endParaRPr lang="en-GB" dirty="0" smtClean="0"/>
          </a:p>
          <a:p>
            <a:pPr lvl="1"/>
            <a:r>
              <a:rPr lang="en-GB" dirty="0" smtClean="0"/>
              <a:t>mbed official website: </a:t>
            </a:r>
            <a:r>
              <a:rPr lang="en-GB" i="1" u="sng" dirty="0" smtClean="0"/>
              <a:t>mbed.org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1475"/>
            <a:ext cx="7772400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Embedded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05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 bwMode="auto">
          <a:xfrm>
            <a:off x="6103622" y="1338787"/>
            <a:ext cx="2571061" cy="2571061"/>
          </a:xfrm>
          <a:prstGeom prst="ellips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Embedded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5395912" cy="3322637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/>
              <a:t>What is an Embedded System?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Application-specific computer </a:t>
            </a:r>
            <a:r>
              <a:rPr lang="en-GB" sz="1600" dirty="0" smtClean="0"/>
              <a:t>system</a:t>
            </a:r>
            <a:endParaRPr lang="en-GB" sz="1600" dirty="0"/>
          </a:p>
          <a:p>
            <a:pPr lvl="1">
              <a:spcBef>
                <a:spcPts val="800"/>
              </a:spcBef>
            </a:pPr>
            <a:r>
              <a:rPr lang="en-GB" sz="1600" dirty="0"/>
              <a:t>Built into a larger </a:t>
            </a:r>
            <a:r>
              <a:rPr lang="en-GB" sz="1600" dirty="0" smtClean="0"/>
              <a:t>system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Often with real-time computing constraints</a:t>
            </a:r>
            <a:endParaRPr lang="en-GB" sz="1600" dirty="0"/>
          </a:p>
          <a:p>
            <a:pPr>
              <a:spcBef>
                <a:spcPts val="800"/>
              </a:spcBef>
            </a:pPr>
            <a:r>
              <a:rPr lang="en-GB" sz="2000" dirty="0" smtClean="0"/>
              <a:t>Why add a computer to a larger system?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Better performance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functions and features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Lower cost e.g. through automation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dependability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03600" y="4500531"/>
            <a:ext cx="2209800" cy="1007893"/>
            <a:chOff x="3505200" y="3894036"/>
            <a:chExt cx="2209800" cy="1436589"/>
          </a:xfrm>
        </p:grpSpPr>
        <p:sp>
          <p:nvSpPr>
            <p:cNvPr id="4" name="Rectangle 3"/>
            <p:cNvSpPr/>
            <p:nvPr/>
          </p:nvSpPr>
          <p:spPr bwMode="auto">
            <a:xfrm>
              <a:off x="3505200" y="3894036"/>
              <a:ext cx="2209800" cy="14365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57600" y="3894036"/>
              <a:ext cx="1917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Embedded Computer</a:t>
              </a:r>
              <a:endParaRPr lang="en-GB" b="0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334417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Software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70300" y="4833834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Hardware</a:t>
              </a:r>
            </a:p>
          </p:txBody>
        </p:sp>
      </p:grpSp>
      <p:sp>
        <p:nvSpPr>
          <p:cNvPr id="6" name="Right Arrow 5"/>
          <p:cNvSpPr/>
          <p:nvPr/>
        </p:nvSpPr>
        <p:spPr bwMode="auto">
          <a:xfrm>
            <a:off x="2489200" y="4816268"/>
            <a:ext cx="85090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5753100" y="4816268"/>
            <a:ext cx="85090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09675" y="4752637"/>
            <a:ext cx="1390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 from </a:t>
            </a:r>
          </a:p>
          <a:p>
            <a:r>
              <a:rPr lang="en-GB" b="0" dirty="0" smtClean="0"/>
              <a:t>Environment</a:t>
            </a:r>
            <a:endParaRPr lang="en-GB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6642100" y="4739937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 to Environment </a:t>
            </a:r>
            <a:endParaRPr lang="en-GB" b="0" dirty="0"/>
          </a:p>
        </p:txBody>
      </p:sp>
      <p:sp>
        <p:nvSpPr>
          <p:cNvPr id="7" name="Up-Down Arrow 6"/>
          <p:cNvSpPr/>
          <p:nvPr/>
        </p:nvSpPr>
        <p:spPr bwMode="auto">
          <a:xfrm>
            <a:off x="3689350" y="5508425"/>
            <a:ext cx="317500" cy="39707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5022850" y="5508425"/>
            <a:ext cx="317500" cy="39707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51175" y="5905499"/>
            <a:ext cx="154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User Interface</a:t>
            </a:r>
            <a:endParaRPr lang="en-GB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4610100" y="5905500"/>
            <a:ext cx="191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Link to other Systems</a:t>
            </a:r>
            <a:endParaRPr lang="en-GB" b="0" dirty="0"/>
          </a:p>
        </p:txBody>
      </p:sp>
      <p:pic>
        <p:nvPicPr>
          <p:cNvPr id="1026" name="Picture 2" descr="C:\Users\seahon01\AppData\Local\Microsoft\Windows\Temporary Internet Files\Content.IE5\RJRYJ6T0\MC90044133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244" y="1676374"/>
            <a:ext cx="1000756" cy="100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ahon01\AppData\Local\Microsoft\Windows\Temporary Internet Files\Content.IE5\RJRYJ6T0\MC90044134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508" y="890431"/>
            <a:ext cx="896712" cy="89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ahon01\AppData\Local\Microsoft\Windows\Temporary Internet Files\Content.IE5\S9QFAHRI\MC90043163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3099313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eahon01\AppData\Local\Microsoft\Windows\Temporary Internet Files\Content.IE5\2OK930UB\MC90043257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881" y="1689132"/>
            <a:ext cx="1179738" cy="11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eahon01\AppData\Local\Microsoft\Windows\Temporary Internet Files\Content.IE5\2JIFLXU7\MC90043483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3010413"/>
            <a:ext cx="1301750" cy="13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6858720" y="2338651"/>
            <a:ext cx="1060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1683657" y="3229343"/>
            <a:ext cx="5364654" cy="294109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341234"/>
          </a:xfrm>
        </p:spPr>
        <p:txBody>
          <a:bodyPr/>
          <a:lstStyle/>
          <a:p>
            <a:r>
              <a:rPr lang="en-GB" dirty="0" smtClean="0"/>
              <a:t>Microprocessor (CPU)</a:t>
            </a:r>
          </a:p>
          <a:p>
            <a:pPr lvl="1"/>
            <a:r>
              <a:rPr lang="en-GB" dirty="0" smtClean="0"/>
              <a:t>Defined typically as a single processor core that supports at least instruction fetching, decoding, and executing</a:t>
            </a:r>
          </a:p>
          <a:p>
            <a:pPr lvl="1"/>
            <a:r>
              <a:rPr lang="en-GB" dirty="0" smtClean="0"/>
              <a:t>Normally can be used for general purpose computing, but needs to be supported with memories and Input/Outputs(IOs)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207172" y="3339034"/>
            <a:ext cx="1844566" cy="4020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fetcher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207172" y="3970031"/>
            <a:ext cx="1844566" cy="4020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decoder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207172" y="4606655"/>
            <a:ext cx="1844566" cy="4020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Register banks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20611" y="5216541"/>
            <a:ext cx="1844566" cy="613875"/>
            <a:chOff x="2207173" y="5632058"/>
            <a:chExt cx="1844566" cy="613875"/>
          </a:xfrm>
        </p:grpSpPr>
        <p:grpSp>
          <p:nvGrpSpPr>
            <p:cNvPr id="10" name="Group 9"/>
            <p:cNvGrpSpPr/>
            <p:nvPr/>
          </p:nvGrpSpPr>
          <p:grpSpPr>
            <a:xfrm>
              <a:off x="2207173" y="5632058"/>
              <a:ext cx="1844566" cy="613875"/>
              <a:chOff x="2466090" y="5634525"/>
              <a:chExt cx="1307553" cy="613875"/>
            </a:xfrm>
          </p:grpSpPr>
          <p:sp>
            <p:nvSpPr>
              <p:cNvPr id="3" name="Flowchart: Manual Operation 2"/>
              <p:cNvSpPr/>
              <p:nvPr/>
            </p:nvSpPr>
            <p:spPr bwMode="auto">
              <a:xfrm>
                <a:off x="2466090" y="5653580"/>
                <a:ext cx="1307553" cy="594820"/>
              </a:xfrm>
              <a:prstGeom prst="flowChartManualOperati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2949652" y="5653907"/>
                <a:ext cx="359480" cy="297082"/>
              </a:xfrm>
              <a:prstGeom prst="triangle">
                <a:avLst/>
              </a:prstGeom>
              <a:solidFill>
                <a:schemeClr val="accent6"/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10800000">
                <a:off x="2949652" y="5634525"/>
                <a:ext cx="359480" cy="202981"/>
              </a:xfrm>
              <a:prstGeom prst="triangle">
                <a:avLst/>
              </a:prstGeom>
              <a:solidFill>
                <a:schemeClr val="accent6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98313" y="5936427"/>
              <a:ext cx="7094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ALU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>
            <a:stCxn id="2" idx="2"/>
            <a:endCxn id="5" idx="0"/>
          </p:cNvCxnSpPr>
          <p:nvPr/>
        </p:nvCxnSpPr>
        <p:spPr bwMode="auto">
          <a:xfrm>
            <a:off x="3129455" y="3741055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129455" y="4377679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592426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695514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Elbow Connector 18"/>
          <p:cNvCxnSpPr>
            <a:stCxn id="3" idx="2"/>
            <a:endCxn id="6" idx="3"/>
          </p:cNvCxnSpPr>
          <p:nvPr/>
        </p:nvCxnSpPr>
        <p:spPr bwMode="auto">
          <a:xfrm rot="5400000" flipH="1" flipV="1">
            <a:off x="3085941" y="4864619"/>
            <a:ext cx="1022750" cy="908844"/>
          </a:xfrm>
          <a:prstGeom prst="bentConnector4">
            <a:avLst>
              <a:gd name="adj1" fmla="val -22352"/>
              <a:gd name="adj2" fmla="val 126632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5" idx="1"/>
            <a:endCxn id="3" idx="1"/>
          </p:cNvCxnSpPr>
          <p:nvPr/>
        </p:nvCxnSpPr>
        <p:spPr bwMode="auto">
          <a:xfrm rot="10800000" flipH="1" flipV="1">
            <a:off x="2207172" y="4171042"/>
            <a:ext cx="197896" cy="1361964"/>
          </a:xfrm>
          <a:prstGeom prst="bentConnector3">
            <a:avLst>
              <a:gd name="adj1" fmla="val -115515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4819743" y="3339033"/>
            <a:ext cx="1844566" cy="4020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Memory Interface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2" name="Straight Arrow Connector 31"/>
          <p:cNvCxnSpPr>
            <a:stCxn id="33" idx="1"/>
            <a:endCxn id="2" idx="3"/>
          </p:cNvCxnSpPr>
          <p:nvPr/>
        </p:nvCxnSpPr>
        <p:spPr bwMode="auto">
          <a:xfrm flipH="1">
            <a:off x="4051738" y="3540044"/>
            <a:ext cx="768005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7549681" y="3276641"/>
            <a:ext cx="1260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memory </a:t>
            </a:r>
          </a:p>
          <a:p>
            <a:r>
              <a:rPr lang="en-GB" dirty="0" smtClean="0"/>
              <a:t>blocks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6664309" y="3540044"/>
            <a:ext cx="768005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5019816" y="5674461"/>
            <a:ext cx="1644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Microprocessor 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357437"/>
          </a:xfrm>
        </p:spPr>
        <p:txBody>
          <a:bodyPr/>
          <a:lstStyle/>
          <a:p>
            <a:r>
              <a:rPr lang="en-GB" dirty="0" smtClean="0"/>
              <a:t>Microcontroller (MCU)</a:t>
            </a:r>
          </a:p>
          <a:p>
            <a:pPr lvl="1"/>
            <a:r>
              <a:rPr lang="en-GB" dirty="0" smtClean="0"/>
              <a:t>Typically has a single processor core</a:t>
            </a:r>
          </a:p>
          <a:p>
            <a:pPr lvl="1"/>
            <a:r>
              <a:rPr lang="en-GB" dirty="0" smtClean="0"/>
              <a:t>Has memory blocks, Digital IOs, </a:t>
            </a:r>
            <a:r>
              <a:rPr lang="en-GB" dirty="0" err="1" smtClean="0"/>
              <a:t>Analog</a:t>
            </a:r>
            <a:r>
              <a:rPr lang="en-GB" dirty="0" smtClean="0"/>
              <a:t> IOs, and other basic peripherals</a:t>
            </a:r>
          </a:p>
          <a:p>
            <a:pPr lvl="1"/>
            <a:r>
              <a:rPr lang="en-GB" dirty="0" smtClean="0"/>
              <a:t>Typically used for basic control purpose, such as embedded applications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069866" y="3688310"/>
            <a:ext cx="6826250" cy="230609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2020886" y="4368800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 bwMode="auto">
          <a:xfrm>
            <a:off x="1311273" y="3898900"/>
            <a:ext cx="1639888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Microprocessor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034696" y="5035550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Analog IO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4757545" y="5035550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Timer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395845" y="5035550"/>
            <a:ext cx="1014413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Other </a:t>
            </a:r>
          </a:p>
          <a:p>
            <a:pPr algn="ctr">
              <a:defRPr/>
            </a:pPr>
            <a:r>
              <a:rPr lang="en-GB" b="0" dirty="0" smtClean="0"/>
              <a:t>peripheral</a:t>
            </a:r>
            <a:endParaRPr lang="en-GB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362074" y="5032375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Digital IO</a:t>
            </a:r>
            <a:endParaRPr lang="en-GB" b="0" dirty="0"/>
          </a:p>
        </p:txBody>
      </p:sp>
      <p:sp>
        <p:nvSpPr>
          <p:cNvPr id="16" name="Down Arrow 15"/>
          <p:cNvSpPr/>
          <p:nvPr/>
        </p:nvSpPr>
        <p:spPr bwMode="auto">
          <a:xfrm>
            <a:off x="1716086" y="4654550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7" name="Down Arrow 16"/>
          <p:cNvSpPr/>
          <p:nvPr/>
        </p:nvSpPr>
        <p:spPr bwMode="auto">
          <a:xfrm>
            <a:off x="3368347" y="4654550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8" name="Down Arrow 17"/>
          <p:cNvSpPr/>
          <p:nvPr/>
        </p:nvSpPr>
        <p:spPr bwMode="auto">
          <a:xfrm>
            <a:off x="5114706" y="4654550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9" name="Down Arrow 18"/>
          <p:cNvSpPr/>
          <p:nvPr/>
        </p:nvSpPr>
        <p:spPr bwMode="auto">
          <a:xfrm>
            <a:off x="6732422" y="4654550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4305299" y="4368800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Rectangle 24"/>
          <p:cNvSpPr/>
          <p:nvPr/>
        </p:nvSpPr>
        <p:spPr bwMode="auto">
          <a:xfrm>
            <a:off x="3595686" y="3898900"/>
            <a:ext cx="1639888" cy="469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Program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6479983" y="4368800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Rectangle 26"/>
          <p:cNvSpPr/>
          <p:nvPr/>
        </p:nvSpPr>
        <p:spPr bwMode="auto">
          <a:xfrm>
            <a:off x="5770370" y="3898900"/>
            <a:ext cx="1639888" cy="469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Data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362075" y="4606925"/>
            <a:ext cx="6048184" cy="1873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System </a:t>
            </a:r>
            <a:r>
              <a:rPr lang="en-GB" b="0" dirty="0"/>
              <a:t>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58373" y="5637310"/>
            <a:ext cx="1644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Microcontroller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013567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230437"/>
          </a:xfrm>
        </p:spPr>
        <p:txBody>
          <a:bodyPr/>
          <a:lstStyle/>
          <a:p>
            <a:r>
              <a:rPr lang="en-GB" dirty="0" smtClean="0"/>
              <a:t>Embedded System </a:t>
            </a:r>
          </a:p>
          <a:p>
            <a:pPr lvl="1"/>
            <a:r>
              <a:rPr lang="en-GB" dirty="0" smtClean="0"/>
              <a:t>Typically implemented using MCUs</a:t>
            </a:r>
          </a:p>
          <a:p>
            <a:pPr lvl="1"/>
            <a:r>
              <a:rPr lang="en-GB" dirty="0" smtClean="0"/>
              <a:t>Often integrated into a larger mechanical or electrical system</a:t>
            </a:r>
          </a:p>
          <a:p>
            <a:pPr lvl="1"/>
            <a:r>
              <a:rPr lang="en-GB" dirty="0" smtClean="0"/>
              <a:t>Usually has real-time constraints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3157222" y="3716625"/>
            <a:ext cx="2571061" cy="2122705"/>
          </a:xfrm>
          <a:prstGeom prst="ellips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5" name="Picture 2" descr="C:\Users\seahon01\AppData\Local\Microsoft\Windows\Temporary Internet Files\Content.IE5\RJRYJ6T0\MC90044133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66" y="3957299"/>
            <a:ext cx="1000756" cy="100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eahon01\AppData\Local\Microsoft\Windows\Temporary Internet Files\Content.IE5\RJRYJ6T0\MC90044134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108" y="3115544"/>
            <a:ext cx="896712" cy="89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seahon01\AppData\Local\Microsoft\Windows\Temporary Internet Files\Content.IE5\S9QFAHRI\MC90043163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028795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seahon01\AppData\Local\Microsoft\Windows\Temporary Internet Files\Content.IE5\2OK930UB\MC90043257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3902797"/>
            <a:ext cx="1179738" cy="11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eahon01\AppData\Local\Microsoft\Windows\Temporary Internet Files\Content.IE5\2JIFLXU7\MC90043483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25" y="4939895"/>
            <a:ext cx="1301750" cy="13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12320" y="4404908"/>
            <a:ext cx="1060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  <p:pic>
        <p:nvPicPr>
          <p:cNvPr id="3074" name="Picture 2" descr="C:\Users\seahon01\AppData\Local\Microsoft\Windows\Temporary Internet Files\Content.IE5\RJRYJ6T0\MC9004338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24" y="4212040"/>
            <a:ext cx="635405" cy="6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 bwMode="auto">
          <a:xfrm rot="10800000">
            <a:off x="6295724" y="4398793"/>
            <a:ext cx="558800" cy="261900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13" name="Picture 2" descr="C:\Users\seahon01\AppData\Local\Microsoft\Windows\Temporary Internet Files\Content.IE5\RJRYJ6T0\MC9004338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821" y="5273067"/>
            <a:ext cx="635405" cy="6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 bwMode="auto">
          <a:xfrm rot="10800000">
            <a:off x="5863721" y="5459820"/>
            <a:ext cx="558800" cy="261900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15" name="Picture 2" descr="C:\Users\seahon01\AppData\Local\Microsoft\Windows\Temporary Internet Files\Content.IE5\RJRYJ6T0\MC9004338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346" y="5273067"/>
            <a:ext cx="635405" cy="6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ght Arrow 15"/>
          <p:cNvSpPr/>
          <p:nvPr/>
        </p:nvSpPr>
        <p:spPr bwMode="auto">
          <a:xfrm>
            <a:off x="2193421" y="5459820"/>
            <a:ext cx="558800" cy="261900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17" name="Picture 2" descr="C:\Users\seahon01\AppData\Local\Microsoft\Windows\Temporary Internet Files\Content.IE5\RJRYJ6T0\MC9004338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94" y="4164010"/>
            <a:ext cx="635405" cy="6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ight Arrow 17"/>
          <p:cNvSpPr/>
          <p:nvPr/>
        </p:nvSpPr>
        <p:spPr bwMode="auto">
          <a:xfrm>
            <a:off x="1843769" y="4350763"/>
            <a:ext cx="558800" cy="261900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pic>
        <p:nvPicPr>
          <p:cNvPr id="19" name="Picture 2" descr="C:\Users\seahon01\AppData\Local\Microsoft\Windows\Temporary Internet Files\Content.IE5\RJRYJ6T0\MC9004338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91" y="3246197"/>
            <a:ext cx="635405" cy="6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ight Arrow 19"/>
          <p:cNvSpPr/>
          <p:nvPr/>
        </p:nvSpPr>
        <p:spPr bwMode="auto">
          <a:xfrm>
            <a:off x="3308466" y="3432950"/>
            <a:ext cx="558800" cy="261900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7175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Example Embedded System: Bike Computer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483711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Speed and distance measurement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Power and Energy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Weight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Inputs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Wheel rotation indicator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Mode key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Output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Liquid Crystal Display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Use Low Performance Microcontroller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8-bit</a:t>
            </a:r>
            <a:r>
              <a:rPr lang="en-US" sz="1800" dirty="0"/>
              <a:t>, 10 MIPS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02" y="2500773"/>
            <a:ext cx="1362744" cy="19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5968222" y="1371600"/>
            <a:ext cx="409904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5968222" y="4572000"/>
            <a:ext cx="409904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3799" y="1403131"/>
            <a:ext cx="17780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Input: </a:t>
            </a:r>
          </a:p>
          <a:p>
            <a:r>
              <a:rPr lang="en-GB" b="0" dirty="0" smtClean="0"/>
              <a:t>Wheel rotation</a:t>
            </a:r>
          </a:p>
          <a:p>
            <a:r>
              <a:rPr lang="en-GB" b="0" dirty="0" smtClean="0"/>
              <a:t>Mode key</a:t>
            </a:r>
            <a:endParaRPr lang="en-GB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6703799" y="4691399"/>
            <a:ext cx="17780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Output:</a:t>
            </a:r>
          </a:p>
          <a:p>
            <a:r>
              <a:rPr lang="en-GB" b="0" dirty="0" smtClean="0"/>
              <a:t>Display speed and distance</a:t>
            </a:r>
          </a:p>
        </p:txBody>
      </p:sp>
    </p:spTree>
    <p:extLst>
      <p:ext uri="{BB962C8B-B14F-4D97-AF65-F5344CB8AC3E}">
        <p14:creationId xmlns:p14="http://schemas.microsoft.com/office/powerpoint/2010/main" val="85934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Gasoline </a:t>
            </a:r>
            <a:r>
              <a:rPr lang="en-GB" sz="3200" dirty="0"/>
              <a:t>Automobile Engine Control Unit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483711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Fuel injection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Air intake setting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Spark timing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Exhaust gas </a:t>
            </a:r>
            <a:r>
              <a:rPr lang="en-GB" sz="1800" dirty="0" smtClean="0"/>
              <a:t>circulation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Electronic </a:t>
            </a:r>
            <a:r>
              <a:rPr lang="en-GB" sz="1800" dirty="0" smtClean="0"/>
              <a:t>throttle </a:t>
            </a:r>
            <a:r>
              <a:rPr lang="en-GB" sz="1800" dirty="0"/>
              <a:t>control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Knock </a:t>
            </a:r>
            <a:r>
              <a:rPr lang="en-GB" sz="1800" dirty="0" smtClean="0"/>
              <a:t>control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Reliability in </a:t>
            </a:r>
            <a:r>
              <a:rPr lang="en-GB" sz="1800" dirty="0" smtClean="0"/>
              <a:t>harsh </a:t>
            </a:r>
            <a:r>
              <a:rPr lang="en-GB" sz="1800" dirty="0"/>
              <a:t>environment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Weight</a:t>
            </a: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42646" y="901930"/>
            <a:ext cx="4433339" cy="28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b="0" kern="0" dirty="0" smtClean="0"/>
              <a:t>Many Inputs and Outputs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Discrete sensors &amp; actuators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Network interface to rest of car</a:t>
            </a:r>
          </a:p>
          <a:p>
            <a:pPr lvl="1">
              <a:spcBef>
                <a:spcPts val="600"/>
              </a:spcBef>
            </a:pPr>
            <a:endParaRPr lang="en-GB" sz="1600" b="0" kern="0" dirty="0" smtClean="0"/>
          </a:p>
          <a:p>
            <a:pPr>
              <a:spcBef>
                <a:spcPts val="600"/>
              </a:spcBef>
            </a:pPr>
            <a:r>
              <a:rPr lang="en-GB" sz="2000" b="0" kern="0" dirty="0" smtClean="0"/>
              <a:t>Use High Performance Microcontroller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E.g. 32-bit, 3 MB flash memory, 150 - 300 MHz</a:t>
            </a:r>
            <a:endParaRPr lang="en-GB" sz="1800" b="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95" y="3767960"/>
            <a:ext cx="3191039" cy="21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56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-public-2007-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arm-public-2007-0409</Template>
  <TotalTime>3501</TotalTime>
  <Words>1459</Words>
  <Application>Microsoft Office PowerPoint</Application>
  <PresentationFormat>On-screen Show (4:3)</PresentationFormat>
  <Paragraphs>310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arm-public-2007-0409</vt:lpstr>
      <vt:lpstr>Introduction to Embedded Systems</vt:lpstr>
      <vt:lpstr>Module Outline</vt:lpstr>
      <vt:lpstr>Introduction to Embedded  Systems</vt:lpstr>
      <vt:lpstr>Introduction to Embedded Systems</vt:lpstr>
      <vt:lpstr>CPUs vs. MCUs vs. Embedded Systems</vt:lpstr>
      <vt:lpstr>CPUs vs. MCUs vs. Embedded Systems</vt:lpstr>
      <vt:lpstr>CPUs vs. MCUs vs. Embedded Systems</vt:lpstr>
      <vt:lpstr>Example Embedded System: Bike Computer</vt:lpstr>
      <vt:lpstr>Gasoline Automobile Engine Control Unit</vt:lpstr>
      <vt:lpstr>Options for Building Embedded Systems</vt:lpstr>
      <vt:lpstr>Benefits of Embedded Systems</vt:lpstr>
      <vt:lpstr>Functions of Embedded Systems</vt:lpstr>
      <vt:lpstr>Attributes of Embedded Systems</vt:lpstr>
      <vt:lpstr>Attributes of Embedded Systems</vt:lpstr>
      <vt:lpstr>Constraints of Embedded Systems</vt:lpstr>
      <vt:lpstr>Impact of Constraints</vt:lpstr>
      <vt:lpstr>Introduction to Internet of Things  (IoT)</vt:lpstr>
      <vt:lpstr>Internet of Things</vt:lpstr>
      <vt:lpstr>Internet of Things</vt:lpstr>
      <vt:lpstr>Challenges of Internet of Things</vt:lpstr>
      <vt:lpstr>Building Embedded Systems</vt:lpstr>
      <vt:lpstr>Building Embedded Systems using MCUs</vt:lpstr>
      <vt:lpstr>What is mbed Platform</vt:lpstr>
      <vt:lpstr>Coming Next…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 based System on Chip</dc:title>
  <dc:creator>Sean Hong</dc:creator>
  <cp:lastModifiedBy>Rohit Grover</cp:lastModifiedBy>
  <cp:revision>211</cp:revision>
  <dcterms:created xsi:type="dcterms:W3CDTF">2013-08-19T10:46:05Z</dcterms:created>
  <dcterms:modified xsi:type="dcterms:W3CDTF">2014-05-13T16:16:29Z</dcterms:modified>
</cp:coreProperties>
</file>